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97" r:id="rId5"/>
    <p:sldId id="298" r:id="rId6"/>
    <p:sldId id="299" r:id="rId7"/>
    <p:sldId id="311" r:id="rId8"/>
    <p:sldId id="314" r:id="rId9"/>
    <p:sldId id="312" r:id="rId10"/>
    <p:sldId id="313" r:id="rId11"/>
    <p:sldId id="315" r:id="rId12"/>
    <p:sldId id="316" r:id="rId13"/>
    <p:sldId id="317" r:id="rId14"/>
    <p:sldId id="318" r:id="rId15"/>
    <p:sldId id="319" r:id="rId16"/>
    <p:sldId id="320" r:id="rId17"/>
    <p:sldId id="308" r:id="rId18"/>
    <p:sldId id="309" r:id="rId19"/>
    <p:sldId id="310" r:id="rId20"/>
    <p:sldId id="282" r:id="rId21"/>
  </p:sldIdLst>
  <p:sldSz cx="12192000" cy="6858000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Raleway Thin" pitchFamily="2" charset="0"/>
      <p:regular r:id="rId30"/>
      <p:bold r:id="rId31"/>
      <p:boldItalic r:id="rId32"/>
    </p:embeddedFont>
    <p:embeddedFont>
      <p:font typeface="Tahoma" panose="020B060403050404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01aXy77+A+gCcO13zmZFZf02J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17B081-A118-4298-A214-3D0D47F59F7D}">
  <a:tblStyle styleId="{4B17B081-A118-4298-A214-3D0D47F59F7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36667" autoAdjust="0"/>
  </p:normalViewPr>
  <p:slideViewPr>
    <p:cSldViewPr snapToGrid="0">
      <p:cViewPr varScale="1">
        <p:scale>
          <a:sx n="57" d="100"/>
          <a:sy n="57" d="100"/>
        </p:scale>
        <p:origin x="924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258C3-7F4E-4A17-9E66-72559E577CC4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3EBB37-BF96-42FE-9E67-B639B991E373}">
      <dgm:prSet phldrT="[Text]"/>
      <dgm:spPr/>
      <dgm:t>
        <a:bodyPr/>
        <a:lstStyle/>
        <a:p>
          <a:r>
            <a:rPr lang="en-US" dirty="0"/>
            <a:t>Models</a:t>
          </a:r>
          <a:endParaRPr lang="en-IN" dirty="0"/>
        </a:p>
      </dgm:t>
    </dgm:pt>
    <dgm:pt modelId="{C305A03E-C50D-4445-8FF2-7E474FA4B23B}" type="parTrans" cxnId="{EFA6DA0B-2E22-41C3-8F8A-4D993CE906AC}">
      <dgm:prSet/>
      <dgm:spPr/>
      <dgm:t>
        <a:bodyPr/>
        <a:lstStyle/>
        <a:p>
          <a:endParaRPr lang="en-IN"/>
        </a:p>
      </dgm:t>
    </dgm:pt>
    <dgm:pt modelId="{8DE84D3D-81E5-4C85-9C83-D1C42635595A}" type="sibTrans" cxnId="{EFA6DA0B-2E22-41C3-8F8A-4D993CE906AC}">
      <dgm:prSet/>
      <dgm:spPr/>
      <dgm:t>
        <a:bodyPr/>
        <a:lstStyle/>
        <a:p>
          <a:endParaRPr lang="en-IN"/>
        </a:p>
      </dgm:t>
    </dgm:pt>
    <dgm:pt modelId="{554BB3C9-DD50-4A3A-9096-E95C57ECEF7D}">
      <dgm:prSet phldrT="[Text]"/>
      <dgm:spPr/>
      <dgm:t>
        <a:bodyPr/>
        <a:lstStyle/>
        <a:p>
          <a:r>
            <a:rPr lang="en-US" dirty="0"/>
            <a:t>Mc-</a:t>
          </a:r>
          <a:r>
            <a:rPr lang="en-US" dirty="0" err="1"/>
            <a:t>Culloch</a:t>
          </a:r>
          <a:r>
            <a:rPr lang="en-US" dirty="0"/>
            <a:t> Pitts Model</a:t>
          </a:r>
          <a:endParaRPr lang="en-IN" dirty="0"/>
        </a:p>
      </dgm:t>
    </dgm:pt>
    <dgm:pt modelId="{DA98A358-B9D8-400C-93E7-75806597DE58}" type="parTrans" cxnId="{368D25A6-2FFC-4EAA-A5D2-820F02735BBB}">
      <dgm:prSet/>
      <dgm:spPr/>
      <dgm:t>
        <a:bodyPr/>
        <a:lstStyle/>
        <a:p>
          <a:endParaRPr lang="en-IN"/>
        </a:p>
      </dgm:t>
    </dgm:pt>
    <dgm:pt modelId="{DAA8669D-FA24-417C-B9C8-6901B964F08B}" type="sibTrans" cxnId="{368D25A6-2FFC-4EAA-A5D2-820F02735BBB}">
      <dgm:prSet/>
      <dgm:spPr/>
      <dgm:t>
        <a:bodyPr/>
        <a:lstStyle/>
        <a:p>
          <a:endParaRPr lang="en-IN"/>
        </a:p>
      </dgm:t>
    </dgm:pt>
    <dgm:pt modelId="{86FFA917-29D5-47F2-B1A4-CC0635787B9C}">
      <dgm:prSet phldrT="[Text]"/>
      <dgm:spPr/>
      <dgm:t>
        <a:bodyPr/>
        <a:lstStyle/>
        <a:p>
          <a:r>
            <a:rPr lang="en-US" dirty="0"/>
            <a:t>Adaline Model</a:t>
          </a:r>
          <a:endParaRPr lang="en-IN" dirty="0"/>
        </a:p>
      </dgm:t>
    </dgm:pt>
    <dgm:pt modelId="{A650FADB-4143-4E07-A87E-3F089811516A}" type="parTrans" cxnId="{016C2448-AE31-440D-9F0C-7A8660A52C92}">
      <dgm:prSet/>
      <dgm:spPr/>
      <dgm:t>
        <a:bodyPr/>
        <a:lstStyle/>
        <a:p>
          <a:endParaRPr lang="en-IN"/>
        </a:p>
      </dgm:t>
    </dgm:pt>
    <dgm:pt modelId="{D53C8ADA-67E2-4874-BF5B-D43D634CBEBF}" type="sibTrans" cxnId="{016C2448-AE31-440D-9F0C-7A8660A52C92}">
      <dgm:prSet/>
      <dgm:spPr/>
      <dgm:t>
        <a:bodyPr/>
        <a:lstStyle/>
        <a:p>
          <a:endParaRPr lang="en-IN"/>
        </a:p>
      </dgm:t>
    </dgm:pt>
    <dgm:pt modelId="{7BE3EC8E-64E0-4073-B6BE-0878EB742533}">
      <dgm:prSet phldrT="[Text]"/>
      <dgm:spPr/>
      <dgm:t>
        <a:bodyPr/>
        <a:lstStyle/>
        <a:p>
          <a:r>
            <a:rPr lang="en-US" dirty="0"/>
            <a:t>Perceptron</a:t>
          </a:r>
          <a:endParaRPr lang="en-IN" dirty="0"/>
        </a:p>
      </dgm:t>
    </dgm:pt>
    <dgm:pt modelId="{10FEC79E-2442-4E3D-9708-B7060F0C5EAB}" type="parTrans" cxnId="{E1D4F451-C71E-4792-8610-1AFF73BD8ED4}">
      <dgm:prSet/>
      <dgm:spPr/>
      <dgm:t>
        <a:bodyPr/>
        <a:lstStyle/>
        <a:p>
          <a:endParaRPr lang="en-IN"/>
        </a:p>
      </dgm:t>
    </dgm:pt>
    <dgm:pt modelId="{71C42975-FA54-4D56-A2A4-5F4529941836}" type="sibTrans" cxnId="{E1D4F451-C71E-4792-8610-1AFF73BD8ED4}">
      <dgm:prSet/>
      <dgm:spPr/>
      <dgm:t>
        <a:bodyPr/>
        <a:lstStyle/>
        <a:p>
          <a:endParaRPr lang="en-IN"/>
        </a:p>
      </dgm:t>
    </dgm:pt>
    <dgm:pt modelId="{599CADB0-18CC-455C-9EDB-C62F81AF2913}">
      <dgm:prSet phldrT="[Text]"/>
      <dgm:spPr/>
      <dgm:t>
        <a:bodyPr/>
        <a:lstStyle/>
        <a:p>
          <a:r>
            <a:rPr lang="en-US" dirty="0" err="1"/>
            <a:t>Madaline</a:t>
          </a:r>
          <a:r>
            <a:rPr lang="en-US" dirty="0"/>
            <a:t> Model</a:t>
          </a:r>
          <a:endParaRPr lang="en-IN" dirty="0"/>
        </a:p>
      </dgm:t>
    </dgm:pt>
    <dgm:pt modelId="{C835C7BE-9AAB-4D91-8DF6-E940F28270DF}" type="parTrans" cxnId="{6EC1D92A-6C99-486A-8D69-515491AA6236}">
      <dgm:prSet/>
      <dgm:spPr/>
      <dgm:t>
        <a:bodyPr/>
        <a:lstStyle/>
        <a:p>
          <a:endParaRPr lang="en-IN"/>
        </a:p>
      </dgm:t>
    </dgm:pt>
    <dgm:pt modelId="{66A1AE4E-CAD5-40DF-AC2D-BF0F61555ADF}" type="sibTrans" cxnId="{6EC1D92A-6C99-486A-8D69-515491AA6236}">
      <dgm:prSet/>
      <dgm:spPr/>
      <dgm:t>
        <a:bodyPr/>
        <a:lstStyle/>
        <a:p>
          <a:endParaRPr lang="en-IN"/>
        </a:p>
      </dgm:t>
    </dgm:pt>
    <dgm:pt modelId="{66A4ECB6-70D2-4944-AB2B-008DF1D02060}" type="pres">
      <dgm:prSet presAssocID="{869258C3-7F4E-4A17-9E66-72559E577CC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0CE4AF9-E53D-43C2-A87A-187387EC9F4C}" type="pres">
      <dgm:prSet presAssocID="{9D3EBB37-BF96-42FE-9E67-B639B991E373}" presName="singleCycle" presStyleCnt="0"/>
      <dgm:spPr/>
    </dgm:pt>
    <dgm:pt modelId="{EA3B16A0-5CB3-4676-B969-EA997177F882}" type="pres">
      <dgm:prSet presAssocID="{9D3EBB37-BF96-42FE-9E67-B639B991E373}" presName="singleCenter" presStyleLbl="node1" presStyleIdx="0" presStyleCnt="5">
        <dgm:presLayoutVars>
          <dgm:chMax val="7"/>
          <dgm:chPref val="7"/>
        </dgm:presLayoutVars>
      </dgm:prSet>
      <dgm:spPr/>
    </dgm:pt>
    <dgm:pt modelId="{BA75FBCB-02B9-4092-BF5F-6549CFC1EC82}" type="pres">
      <dgm:prSet presAssocID="{DA98A358-B9D8-400C-93E7-75806597DE58}" presName="Name56" presStyleLbl="parChTrans1D2" presStyleIdx="0" presStyleCnt="4"/>
      <dgm:spPr/>
    </dgm:pt>
    <dgm:pt modelId="{2C914385-63A3-4471-84D0-7C26F3A5F505}" type="pres">
      <dgm:prSet presAssocID="{554BB3C9-DD50-4A3A-9096-E95C57ECEF7D}" presName="text0" presStyleLbl="node1" presStyleIdx="1" presStyleCnt="5">
        <dgm:presLayoutVars>
          <dgm:bulletEnabled val="1"/>
        </dgm:presLayoutVars>
      </dgm:prSet>
      <dgm:spPr/>
    </dgm:pt>
    <dgm:pt modelId="{C9DF5FC3-0839-46E7-947E-1378B266EED6}" type="pres">
      <dgm:prSet presAssocID="{A650FADB-4143-4E07-A87E-3F089811516A}" presName="Name56" presStyleLbl="parChTrans1D2" presStyleIdx="1" presStyleCnt="4"/>
      <dgm:spPr/>
    </dgm:pt>
    <dgm:pt modelId="{314497F1-FE33-4325-A638-6C576B96BF2E}" type="pres">
      <dgm:prSet presAssocID="{86FFA917-29D5-47F2-B1A4-CC0635787B9C}" presName="text0" presStyleLbl="node1" presStyleIdx="2" presStyleCnt="5">
        <dgm:presLayoutVars>
          <dgm:bulletEnabled val="1"/>
        </dgm:presLayoutVars>
      </dgm:prSet>
      <dgm:spPr/>
    </dgm:pt>
    <dgm:pt modelId="{391500E1-F649-4A12-9623-B296A810BB33}" type="pres">
      <dgm:prSet presAssocID="{10FEC79E-2442-4E3D-9708-B7060F0C5EAB}" presName="Name56" presStyleLbl="parChTrans1D2" presStyleIdx="2" presStyleCnt="4"/>
      <dgm:spPr/>
    </dgm:pt>
    <dgm:pt modelId="{CF7EF016-7B62-4A14-947C-99CF3139954C}" type="pres">
      <dgm:prSet presAssocID="{7BE3EC8E-64E0-4073-B6BE-0878EB742533}" presName="text0" presStyleLbl="node1" presStyleIdx="3" presStyleCnt="5">
        <dgm:presLayoutVars>
          <dgm:bulletEnabled val="1"/>
        </dgm:presLayoutVars>
      </dgm:prSet>
      <dgm:spPr/>
    </dgm:pt>
    <dgm:pt modelId="{E57B066E-0097-49DA-A4A1-97EF2C93C9BC}" type="pres">
      <dgm:prSet presAssocID="{C835C7BE-9AAB-4D91-8DF6-E940F28270DF}" presName="Name56" presStyleLbl="parChTrans1D2" presStyleIdx="3" presStyleCnt="4"/>
      <dgm:spPr/>
    </dgm:pt>
    <dgm:pt modelId="{463A2BF3-031C-4C25-8056-780CD611198C}" type="pres">
      <dgm:prSet presAssocID="{599CADB0-18CC-455C-9EDB-C62F81AF2913}" presName="text0" presStyleLbl="node1" presStyleIdx="4" presStyleCnt="5">
        <dgm:presLayoutVars>
          <dgm:bulletEnabled val="1"/>
        </dgm:presLayoutVars>
      </dgm:prSet>
      <dgm:spPr/>
    </dgm:pt>
  </dgm:ptLst>
  <dgm:cxnLst>
    <dgm:cxn modelId="{EFA6DA0B-2E22-41C3-8F8A-4D993CE906AC}" srcId="{869258C3-7F4E-4A17-9E66-72559E577CC4}" destId="{9D3EBB37-BF96-42FE-9E67-B639B991E373}" srcOrd="0" destOrd="0" parTransId="{C305A03E-C50D-4445-8FF2-7E474FA4B23B}" sibTransId="{8DE84D3D-81E5-4C85-9C83-D1C42635595A}"/>
    <dgm:cxn modelId="{832EB810-8328-4497-BB53-29B041C8E92B}" type="presOf" srcId="{869258C3-7F4E-4A17-9E66-72559E577CC4}" destId="{66A4ECB6-70D2-4944-AB2B-008DF1D02060}" srcOrd="0" destOrd="0" presId="urn:microsoft.com/office/officeart/2008/layout/RadialCluster"/>
    <dgm:cxn modelId="{98951418-54A9-4AFA-8898-07DCB55E55A2}" type="presOf" srcId="{599CADB0-18CC-455C-9EDB-C62F81AF2913}" destId="{463A2BF3-031C-4C25-8056-780CD611198C}" srcOrd="0" destOrd="0" presId="urn:microsoft.com/office/officeart/2008/layout/RadialCluster"/>
    <dgm:cxn modelId="{6EC1D92A-6C99-486A-8D69-515491AA6236}" srcId="{9D3EBB37-BF96-42FE-9E67-B639B991E373}" destId="{599CADB0-18CC-455C-9EDB-C62F81AF2913}" srcOrd="3" destOrd="0" parTransId="{C835C7BE-9AAB-4D91-8DF6-E940F28270DF}" sibTransId="{66A1AE4E-CAD5-40DF-AC2D-BF0F61555ADF}"/>
    <dgm:cxn modelId="{F2097136-94C3-4BE2-838E-3B55A020B095}" type="presOf" srcId="{86FFA917-29D5-47F2-B1A4-CC0635787B9C}" destId="{314497F1-FE33-4325-A638-6C576B96BF2E}" srcOrd="0" destOrd="0" presId="urn:microsoft.com/office/officeart/2008/layout/RadialCluster"/>
    <dgm:cxn modelId="{016C2448-AE31-440D-9F0C-7A8660A52C92}" srcId="{9D3EBB37-BF96-42FE-9E67-B639B991E373}" destId="{86FFA917-29D5-47F2-B1A4-CC0635787B9C}" srcOrd="1" destOrd="0" parTransId="{A650FADB-4143-4E07-A87E-3F089811516A}" sibTransId="{D53C8ADA-67E2-4874-BF5B-D43D634CBEBF}"/>
    <dgm:cxn modelId="{D7F3986F-E230-4087-9FA8-139AEE6D641E}" type="presOf" srcId="{554BB3C9-DD50-4A3A-9096-E95C57ECEF7D}" destId="{2C914385-63A3-4471-84D0-7C26F3A5F505}" srcOrd="0" destOrd="0" presId="urn:microsoft.com/office/officeart/2008/layout/RadialCluster"/>
    <dgm:cxn modelId="{E1D4F451-C71E-4792-8610-1AFF73BD8ED4}" srcId="{9D3EBB37-BF96-42FE-9E67-B639B991E373}" destId="{7BE3EC8E-64E0-4073-B6BE-0878EB742533}" srcOrd="2" destOrd="0" parTransId="{10FEC79E-2442-4E3D-9708-B7060F0C5EAB}" sibTransId="{71C42975-FA54-4D56-A2A4-5F4529941836}"/>
    <dgm:cxn modelId="{A7374F57-0FC3-4BAC-BFE8-A7221DF53D57}" type="presOf" srcId="{DA98A358-B9D8-400C-93E7-75806597DE58}" destId="{BA75FBCB-02B9-4092-BF5F-6549CFC1EC82}" srcOrd="0" destOrd="0" presId="urn:microsoft.com/office/officeart/2008/layout/RadialCluster"/>
    <dgm:cxn modelId="{2E19D797-365C-4194-B547-D2653BDAF27E}" type="presOf" srcId="{9D3EBB37-BF96-42FE-9E67-B639B991E373}" destId="{EA3B16A0-5CB3-4676-B969-EA997177F882}" srcOrd="0" destOrd="0" presId="urn:microsoft.com/office/officeart/2008/layout/RadialCluster"/>
    <dgm:cxn modelId="{4CEE1EA4-ABCE-4FE0-87C7-C2280192F50D}" type="presOf" srcId="{C835C7BE-9AAB-4D91-8DF6-E940F28270DF}" destId="{E57B066E-0097-49DA-A4A1-97EF2C93C9BC}" srcOrd="0" destOrd="0" presId="urn:microsoft.com/office/officeart/2008/layout/RadialCluster"/>
    <dgm:cxn modelId="{368D25A6-2FFC-4EAA-A5D2-820F02735BBB}" srcId="{9D3EBB37-BF96-42FE-9E67-B639B991E373}" destId="{554BB3C9-DD50-4A3A-9096-E95C57ECEF7D}" srcOrd="0" destOrd="0" parTransId="{DA98A358-B9D8-400C-93E7-75806597DE58}" sibTransId="{DAA8669D-FA24-417C-B9C8-6901B964F08B}"/>
    <dgm:cxn modelId="{77646CD4-7922-47CD-9967-6275D085644B}" type="presOf" srcId="{A650FADB-4143-4E07-A87E-3F089811516A}" destId="{C9DF5FC3-0839-46E7-947E-1378B266EED6}" srcOrd="0" destOrd="0" presId="urn:microsoft.com/office/officeart/2008/layout/RadialCluster"/>
    <dgm:cxn modelId="{039E5FD8-86FE-4E91-8247-7ECFF0260CE4}" type="presOf" srcId="{10FEC79E-2442-4E3D-9708-B7060F0C5EAB}" destId="{391500E1-F649-4A12-9623-B296A810BB33}" srcOrd="0" destOrd="0" presId="urn:microsoft.com/office/officeart/2008/layout/RadialCluster"/>
    <dgm:cxn modelId="{B70DDDFA-3F5F-425D-8CE2-ED8D4D0DC413}" type="presOf" srcId="{7BE3EC8E-64E0-4073-B6BE-0878EB742533}" destId="{CF7EF016-7B62-4A14-947C-99CF3139954C}" srcOrd="0" destOrd="0" presId="urn:microsoft.com/office/officeart/2008/layout/RadialCluster"/>
    <dgm:cxn modelId="{2EF64592-803F-49E5-AED2-C50AF5369620}" type="presParOf" srcId="{66A4ECB6-70D2-4944-AB2B-008DF1D02060}" destId="{A0CE4AF9-E53D-43C2-A87A-187387EC9F4C}" srcOrd="0" destOrd="0" presId="urn:microsoft.com/office/officeart/2008/layout/RadialCluster"/>
    <dgm:cxn modelId="{B2A81D8E-E291-4987-84DF-98DE5196EC14}" type="presParOf" srcId="{A0CE4AF9-E53D-43C2-A87A-187387EC9F4C}" destId="{EA3B16A0-5CB3-4676-B969-EA997177F882}" srcOrd="0" destOrd="0" presId="urn:microsoft.com/office/officeart/2008/layout/RadialCluster"/>
    <dgm:cxn modelId="{9B03D886-83BB-40B5-B754-539EAE98C97C}" type="presParOf" srcId="{A0CE4AF9-E53D-43C2-A87A-187387EC9F4C}" destId="{BA75FBCB-02B9-4092-BF5F-6549CFC1EC82}" srcOrd="1" destOrd="0" presId="urn:microsoft.com/office/officeart/2008/layout/RadialCluster"/>
    <dgm:cxn modelId="{6AD1AE6A-59C1-4F52-93DA-9E76C296D3E2}" type="presParOf" srcId="{A0CE4AF9-E53D-43C2-A87A-187387EC9F4C}" destId="{2C914385-63A3-4471-84D0-7C26F3A5F505}" srcOrd="2" destOrd="0" presId="urn:microsoft.com/office/officeart/2008/layout/RadialCluster"/>
    <dgm:cxn modelId="{33BEF57D-840E-4957-A13D-CBF3CF05F0D3}" type="presParOf" srcId="{A0CE4AF9-E53D-43C2-A87A-187387EC9F4C}" destId="{C9DF5FC3-0839-46E7-947E-1378B266EED6}" srcOrd="3" destOrd="0" presId="urn:microsoft.com/office/officeart/2008/layout/RadialCluster"/>
    <dgm:cxn modelId="{96DBC545-7395-4FD6-8A43-7B8E0306540A}" type="presParOf" srcId="{A0CE4AF9-E53D-43C2-A87A-187387EC9F4C}" destId="{314497F1-FE33-4325-A638-6C576B96BF2E}" srcOrd="4" destOrd="0" presId="urn:microsoft.com/office/officeart/2008/layout/RadialCluster"/>
    <dgm:cxn modelId="{32207491-FBC8-4BB5-B2F9-53E2C1C880B7}" type="presParOf" srcId="{A0CE4AF9-E53D-43C2-A87A-187387EC9F4C}" destId="{391500E1-F649-4A12-9623-B296A810BB33}" srcOrd="5" destOrd="0" presId="urn:microsoft.com/office/officeart/2008/layout/RadialCluster"/>
    <dgm:cxn modelId="{E68B4F52-16B4-4C5D-8197-A34977E16FA0}" type="presParOf" srcId="{A0CE4AF9-E53D-43C2-A87A-187387EC9F4C}" destId="{CF7EF016-7B62-4A14-947C-99CF3139954C}" srcOrd="6" destOrd="0" presId="urn:microsoft.com/office/officeart/2008/layout/RadialCluster"/>
    <dgm:cxn modelId="{53B88EA7-03A5-4ED4-BE2C-6E529BFBBC5A}" type="presParOf" srcId="{A0CE4AF9-E53D-43C2-A87A-187387EC9F4C}" destId="{E57B066E-0097-49DA-A4A1-97EF2C93C9BC}" srcOrd="7" destOrd="0" presId="urn:microsoft.com/office/officeart/2008/layout/RadialCluster"/>
    <dgm:cxn modelId="{C9EFC0FB-D3CB-45DF-948D-91750E7C9DB3}" type="presParOf" srcId="{A0CE4AF9-E53D-43C2-A87A-187387EC9F4C}" destId="{463A2BF3-031C-4C25-8056-780CD611198C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B16A0-5CB3-4676-B969-EA997177F882}">
      <dsp:nvSpPr>
        <dsp:cNvPr id="0" name=""/>
        <dsp:cNvSpPr/>
      </dsp:nvSpPr>
      <dsp:spPr>
        <a:xfrm>
          <a:off x="3095900" y="1496259"/>
          <a:ext cx="1282508" cy="12825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Models</a:t>
          </a:r>
          <a:endParaRPr lang="en-IN" sz="2500" kern="1200" dirty="0"/>
        </a:p>
      </dsp:txBody>
      <dsp:txXfrm>
        <a:off x="3158507" y="1558866"/>
        <a:ext cx="1157294" cy="1157294"/>
      </dsp:txXfrm>
    </dsp:sp>
    <dsp:sp modelId="{BA75FBCB-02B9-4092-BF5F-6549CFC1EC82}">
      <dsp:nvSpPr>
        <dsp:cNvPr id="0" name=""/>
        <dsp:cNvSpPr/>
      </dsp:nvSpPr>
      <dsp:spPr>
        <a:xfrm rot="16200000">
          <a:off x="3418848" y="1177953"/>
          <a:ext cx="6366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61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14385-63A3-4471-84D0-7C26F3A5F505}">
      <dsp:nvSpPr>
        <dsp:cNvPr id="0" name=""/>
        <dsp:cNvSpPr/>
      </dsp:nvSpPr>
      <dsp:spPr>
        <a:xfrm>
          <a:off x="3307514" y="367"/>
          <a:ext cx="859280" cy="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Mc-</a:t>
          </a:r>
          <a:r>
            <a:rPr lang="en-US" sz="1300" kern="1200" dirty="0" err="1"/>
            <a:t>Culloch</a:t>
          </a:r>
          <a:r>
            <a:rPr lang="en-US" sz="1300" kern="1200" dirty="0"/>
            <a:t> Pitts Model</a:t>
          </a:r>
          <a:endParaRPr lang="en-IN" sz="1300" kern="1200" dirty="0"/>
        </a:p>
      </dsp:txBody>
      <dsp:txXfrm>
        <a:off x="3349461" y="42314"/>
        <a:ext cx="775386" cy="775386"/>
      </dsp:txXfrm>
    </dsp:sp>
    <dsp:sp modelId="{C9DF5FC3-0839-46E7-947E-1378B266EED6}">
      <dsp:nvSpPr>
        <dsp:cNvPr id="0" name=""/>
        <dsp:cNvSpPr/>
      </dsp:nvSpPr>
      <dsp:spPr>
        <a:xfrm>
          <a:off x="4378408" y="2137513"/>
          <a:ext cx="6366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61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497F1-FE33-4325-A638-6C576B96BF2E}">
      <dsp:nvSpPr>
        <dsp:cNvPr id="0" name=""/>
        <dsp:cNvSpPr/>
      </dsp:nvSpPr>
      <dsp:spPr>
        <a:xfrm>
          <a:off x="5015020" y="1707873"/>
          <a:ext cx="859280" cy="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Adaline Model</a:t>
          </a:r>
          <a:endParaRPr lang="en-IN" sz="1600" kern="1200" dirty="0"/>
        </a:p>
      </dsp:txBody>
      <dsp:txXfrm>
        <a:off x="5056967" y="1749820"/>
        <a:ext cx="775386" cy="775386"/>
      </dsp:txXfrm>
    </dsp:sp>
    <dsp:sp modelId="{391500E1-F649-4A12-9623-B296A810BB33}">
      <dsp:nvSpPr>
        <dsp:cNvPr id="0" name=""/>
        <dsp:cNvSpPr/>
      </dsp:nvSpPr>
      <dsp:spPr>
        <a:xfrm rot="5400000">
          <a:off x="3418848" y="3097073"/>
          <a:ext cx="6366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61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EF016-7B62-4A14-947C-99CF3139954C}">
      <dsp:nvSpPr>
        <dsp:cNvPr id="0" name=""/>
        <dsp:cNvSpPr/>
      </dsp:nvSpPr>
      <dsp:spPr>
        <a:xfrm>
          <a:off x="3307514" y="3415379"/>
          <a:ext cx="859280" cy="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Perceptron</a:t>
          </a:r>
          <a:endParaRPr lang="en-IN" sz="1100" kern="1200" dirty="0"/>
        </a:p>
      </dsp:txBody>
      <dsp:txXfrm>
        <a:off x="3349461" y="3457326"/>
        <a:ext cx="775386" cy="775386"/>
      </dsp:txXfrm>
    </dsp:sp>
    <dsp:sp modelId="{E57B066E-0097-49DA-A4A1-97EF2C93C9BC}">
      <dsp:nvSpPr>
        <dsp:cNvPr id="0" name=""/>
        <dsp:cNvSpPr/>
      </dsp:nvSpPr>
      <dsp:spPr>
        <a:xfrm rot="10800000">
          <a:off x="2459288" y="2137513"/>
          <a:ext cx="6366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61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A2BF3-031C-4C25-8056-780CD611198C}">
      <dsp:nvSpPr>
        <dsp:cNvPr id="0" name=""/>
        <dsp:cNvSpPr/>
      </dsp:nvSpPr>
      <dsp:spPr>
        <a:xfrm>
          <a:off x="1600008" y="1707873"/>
          <a:ext cx="859280" cy="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Madaline</a:t>
          </a:r>
          <a:r>
            <a:rPr lang="en-US" sz="1300" kern="1200" dirty="0"/>
            <a:t> Model</a:t>
          </a:r>
          <a:endParaRPr lang="en-IN" sz="1300" kern="1200" dirty="0"/>
        </a:p>
      </dsp:txBody>
      <dsp:txXfrm>
        <a:off x="1641955" y="1749820"/>
        <a:ext cx="775386" cy="775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38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0"/>
          <p:cNvSpPr txBox="1">
            <a:spLocks noGrp="1"/>
          </p:cNvSpPr>
          <p:nvPr>
            <p:ph type="title"/>
          </p:nvPr>
        </p:nvSpPr>
        <p:spPr>
          <a:xfrm rot="5400000">
            <a:off x="7133432" y="1956598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2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0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1"/>
          <p:cNvSpPr/>
          <p:nvPr/>
        </p:nvSpPr>
        <p:spPr>
          <a:xfrm>
            <a:off x="-19050" y="1905000"/>
            <a:ext cx="12211051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1"/>
          <p:cNvSpPr/>
          <p:nvPr/>
        </p:nvSpPr>
        <p:spPr>
          <a:xfrm>
            <a:off x="-19051" y="0"/>
            <a:ext cx="12211051" cy="4438650"/>
          </a:xfrm>
          <a:custGeom>
            <a:avLst/>
            <a:gdLst/>
            <a:ahLst/>
            <a:cxnLst/>
            <a:rect l="l" t="t" r="r" b="b"/>
            <a:pathLst>
              <a:path w="12211050" h="4438650" extrusionOk="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1"/>
          <p:cNvSpPr/>
          <p:nvPr/>
        </p:nvSpPr>
        <p:spPr>
          <a:xfrm>
            <a:off x="1085851" y="1009650"/>
            <a:ext cx="10020300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1"/>
          <p:cNvSpPr>
            <a:spLocks noGrp="1"/>
          </p:cNvSpPr>
          <p:nvPr>
            <p:ph type="pic" idx="2"/>
          </p:nvPr>
        </p:nvSpPr>
        <p:spPr>
          <a:xfrm>
            <a:off x="1847851" y="2819400"/>
            <a:ext cx="8496300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>
            <a:spLocks noGrp="1"/>
          </p:cNvSpPr>
          <p:nvPr>
            <p:ph type="pic" idx="2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-flair.training/blogs/learning-rules-in-neural-network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"/>
          <p:cNvSpPr/>
          <p:nvPr/>
        </p:nvSpPr>
        <p:spPr>
          <a:xfrm>
            <a:off x="-4421" y="5427349"/>
            <a:ext cx="12196421" cy="15185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"/>
          <p:cNvSpPr/>
          <p:nvPr/>
        </p:nvSpPr>
        <p:spPr>
          <a:xfrm>
            <a:off x="302202" y="5901993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8763000" y="65087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"/>
          <p:cNvSpPr/>
          <p:nvPr/>
        </p:nvSpPr>
        <p:spPr>
          <a:xfrm rot="10800000" flipH="1">
            <a:off x="9506859" y="5939880"/>
            <a:ext cx="1291772" cy="1157606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2" name="Google Shape;182;p1"/>
          <p:cNvGraphicFramePr>
            <a:graphicFrameLocks noSelect="1"/>
          </p:cNvGraphicFramePr>
          <p:nvPr/>
        </p:nvGraphicFramePr>
        <p:xfrm>
          <a:off x="76788" y="3121728"/>
          <a:ext cx="3303056" cy="3148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1" hidden="1"/>
                      <p:cNvPicPr preferRelativeResize="0">
                        <a:picLocks noSel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8" y="3121728"/>
                        <a:ext cx="3303056" cy="314805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" name="Google Shape;183;p1"/>
          <p:cNvSpPr/>
          <p:nvPr/>
        </p:nvSpPr>
        <p:spPr>
          <a:xfrm flipH="1">
            <a:off x="7045437" y="-64960"/>
            <a:ext cx="5146563" cy="5852440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124080" y="2025533"/>
            <a:ext cx="6829425" cy="158067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655">
                <a:srgbClr val="FFFFFF">
                  <a:alpha val="0"/>
                </a:srgbClr>
              </a:gs>
              <a:gs pos="15000">
                <a:srgbClr val="FFFFFF">
                  <a:alpha val="33725"/>
                </a:srgbClr>
              </a:gs>
              <a:gs pos="51000">
                <a:schemeClr val="lt1"/>
              </a:gs>
              <a:gs pos="94000">
                <a:srgbClr val="FFFFFF">
                  <a:alpha val="33725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9" y="24501"/>
            <a:ext cx="3859753" cy="15382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"/>
          <p:cNvSpPr/>
          <p:nvPr/>
        </p:nvSpPr>
        <p:spPr>
          <a:xfrm flipH="1">
            <a:off x="9829802" y="5334007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6881359" y="6019565"/>
            <a:ext cx="49286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DISCOVER . </a:t>
            </a: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lang="en-US" sz="2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. EMPOWER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6885786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"/>
          <p:cNvSpPr txBox="1"/>
          <p:nvPr/>
        </p:nvSpPr>
        <p:spPr>
          <a:xfrm>
            <a:off x="1783087" y="2051946"/>
            <a:ext cx="9063319" cy="156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CSE (H) with specialization in Machine Learning and Artificial Intelligence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 Computing (CSF – 332)</a:t>
            </a:r>
            <a:endParaRPr sz="1600" b="0" i="0" u="none" strike="noStrike" cap="non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90" name="Google Shape;190;p1"/>
          <p:cNvSpPr txBox="1"/>
          <p:nvPr/>
        </p:nvSpPr>
        <p:spPr>
          <a:xfrm>
            <a:off x="404736" y="5416236"/>
            <a:ext cx="5591400" cy="120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-1.2 </a:t>
            </a:r>
            <a:endParaRPr sz="24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lang="en-US" sz="24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Dr. Monika Singh E11032</a:t>
            </a:r>
            <a:endParaRPr sz="24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84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FD2190A7-8EE5-4981-8D94-D4B03C4AD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1500"/>
            <a:ext cx="2852738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856FD-4D4C-4340-A0BA-BFBCFC6D4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F0B4CC-279D-44E4-B107-BCE5119D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" r="2368"/>
          <a:stretch/>
        </p:blipFill>
        <p:spPr>
          <a:xfrm>
            <a:off x="1173191" y="309146"/>
            <a:ext cx="9083617" cy="58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0EBD5-8CE5-446E-BA9F-B19EC98F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C91BC-1CC8-40EE-8E45-2535FEFC8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" r="1182" b="4193"/>
          <a:stretch/>
        </p:blipFill>
        <p:spPr>
          <a:xfrm>
            <a:off x="923025" y="364025"/>
            <a:ext cx="7358333" cy="3586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82F78-BBDF-45D6-A691-0F57A99C5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18"/>
          <a:stretch/>
        </p:blipFill>
        <p:spPr>
          <a:xfrm>
            <a:off x="844548" y="4425351"/>
            <a:ext cx="5251451" cy="22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5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3B13E-F5E7-4CDA-86C6-4CA7F41B4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10370-2DBF-45A6-9A49-D49001226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"/>
          <a:stretch/>
        </p:blipFill>
        <p:spPr>
          <a:xfrm>
            <a:off x="940279" y="308818"/>
            <a:ext cx="7682720" cy="516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8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A0473-863A-42B1-A9EC-F5AB3EFC4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05FE-8A8B-4BD7-92DB-4862D6DF0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"/>
          <a:stretch/>
        </p:blipFill>
        <p:spPr>
          <a:xfrm>
            <a:off x="2441274" y="709233"/>
            <a:ext cx="741762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4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01B59-CF6C-4B2A-B797-61A4401BD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4606" y="136519"/>
            <a:ext cx="4038254" cy="150018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W1= -0.6</a:t>
            </a:r>
          </a:p>
          <a:p>
            <a:r>
              <a:rPr lang="en-US" b="1" dirty="0">
                <a:solidFill>
                  <a:srgbClr val="C00000"/>
                </a:solidFill>
              </a:rPr>
              <a:t>   W2= -0.55	    w1  ≠  w2</a:t>
            </a:r>
          </a:p>
          <a:p>
            <a:r>
              <a:rPr lang="en-US" b="1" dirty="0">
                <a:solidFill>
                  <a:srgbClr val="C00000"/>
                </a:solidFill>
              </a:rPr>
              <a:t>   b=1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10F51-6C1D-4043-86C3-1E70573B00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4C67-D851-4B74-87CA-A0D61D4F6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"/>
          <a:stretch/>
        </p:blipFill>
        <p:spPr>
          <a:xfrm>
            <a:off x="750497" y="208901"/>
            <a:ext cx="745213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3B4DF-BC40-449A-9E63-E498AA677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D79E6-69CA-4CF5-A5C3-1F5553EC1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r="1035"/>
          <a:stretch/>
        </p:blipFill>
        <p:spPr>
          <a:xfrm>
            <a:off x="2372263" y="609206"/>
            <a:ext cx="7427345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5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92366-B70D-4A72-AFD0-A76FF5B11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CD038-79C6-4F78-888E-450905B12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/>
          <a:stretch/>
        </p:blipFill>
        <p:spPr>
          <a:xfrm>
            <a:off x="2475781" y="594917"/>
            <a:ext cx="7387882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Questions…</a:t>
            </a:r>
            <a:endParaRPr sz="4800" b="1"/>
          </a:p>
        </p:txBody>
      </p:sp>
      <p:sp>
        <p:nvSpPr>
          <p:cNvPr id="380" name="Google Shape;380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How to determine a network topology?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Difference between biological and artificial neuron?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Role of Bias?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Difference between feed forward, multi-layer feed forward and recurrent network?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81" name="Google Shape;381;p2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4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8"/>
          <p:cNvSpPr txBox="1">
            <a:spLocks noGrp="1"/>
          </p:cNvSpPr>
          <p:nvPr>
            <p:ph type="body" idx="1"/>
          </p:nvPr>
        </p:nvSpPr>
        <p:spPr>
          <a:xfrm>
            <a:off x="838200" y="1633928"/>
            <a:ext cx="11353800" cy="482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Main text books: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• “Neural Networks: A Comprehensive Foundation”, S. </a:t>
            </a:r>
            <a:r>
              <a:rPr lang="en-US" dirty="0" err="1"/>
              <a:t>Haykin</a:t>
            </a:r>
            <a:r>
              <a:rPr lang="en-US" dirty="0"/>
              <a:t> (very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good -theoretical)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• “Pattern Recognition with Neural Networks”, C. Bishop (very good accessible)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• “Neural Network Design” by Hagan, Demuth and Beale (introductory)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/>
              <a:t>Books emphasizing the practical aspects: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• “Neural </a:t>
            </a:r>
            <a:r>
              <a:rPr lang="en-US" dirty="0" err="1"/>
              <a:t>Smithing</a:t>
            </a:r>
            <a:r>
              <a:rPr lang="en-US" dirty="0"/>
              <a:t>”, Reeds and Marks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• “Practical Neural Network </a:t>
            </a:r>
            <a:r>
              <a:rPr lang="en-US" dirty="0" err="1"/>
              <a:t>Recipees</a:t>
            </a:r>
            <a:r>
              <a:rPr lang="en-US" dirty="0"/>
              <a:t> in C++”’ T. Masters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• Seminal Paper (but now quite old!):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“Parallel Distributed Processing” </a:t>
            </a:r>
            <a:r>
              <a:rPr lang="en-US" dirty="0" err="1"/>
              <a:t>Rumelhart</a:t>
            </a:r>
            <a:r>
              <a:rPr lang="en-US" dirty="0"/>
              <a:t> and McClelland et al.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Deep Learning books and tutorials: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•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http://www.deeplearningbook.org/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Introduction to Learning Rules in Neural Network -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DataFlair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(data-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flair.training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2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Networks Literature</a:t>
            </a:r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Review Articles: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R. P. Lippman, “An introduction to Computing with Neural Nets”’ IEEE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ASP Magazine, 4-22, April 1987.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T. Kohonen, “An Introduction to Neural Computing”, Neural Networks,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1, 3-16, 1988.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A. K. Jain, J. Mao, K. Mohuiddin, “Artificial Neural Networks: A Tutorial”’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IEEE Computer, March 1996’ p. 31-44.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Journals: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IEEE Transactions on NN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Neural Networks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Neural Computation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Biological Cybernetics</a:t>
            </a:r>
            <a:endParaRPr/>
          </a:p>
        </p:txBody>
      </p:sp>
      <p:sp>
        <p:nvSpPr>
          <p:cNvPr id="395" name="Google Shape;395;p2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839789" y="457208"/>
            <a:ext cx="6745235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Objectives</a:t>
            </a:r>
            <a:endParaRPr sz="4800" b="1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idx="2"/>
          </p:nvPr>
        </p:nvSpPr>
        <p:spPr>
          <a:xfrm>
            <a:off x="839788" y="1477006"/>
            <a:ext cx="10905744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/>
              <a:t> 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/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2870" y="1634063"/>
          <a:ext cx="11084393" cy="428195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1084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8978">
                <a:tc>
                  <a:txBody>
                    <a:bodyPr/>
                    <a:lstStyle/>
                    <a:p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24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24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43">
                <a:tc>
                  <a:txBody>
                    <a:bodyPr/>
                    <a:lstStyle/>
                    <a:p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24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rgbClr val="38562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375" name="Google Shape;375;p27"/>
          <p:cNvCxnSpPr/>
          <p:nvPr/>
        </p:nvCxnSpPr>
        <p:spPr>
          <a:xfrm>
            <a:off x="9347200" y="0"/>
            <a:ext cx="1828800" cy="1828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" name="Google Shape;376;p27"/>
          <p:cNvCxnSpPr/>
          <p:nvPr/>
        </p:nvCxnSpPr>
        <p:spPr>
          <a:xfrm>
            <a:off x="10169131" y="0"/>
            <a:ext cx="663972" cy="66397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" name="Google Shape;377;p27"/>
          <p:cNvCxnSpPr/>
          <p:nvPr/>
        </p:nvCxnSpPr>
        <p:spPr>
          <a:xfrm>
            <a:off x="733432" y="6294605"/>
            <a:ext cx="558345" cy="55834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" name="Google Shape;378;p27"/>
          <p:cNvCxnSpPr/>
          <p:nvPr/>
        </p:nvCxnSpPr>
        <p:spPr>
          <a:xfrm>
            <a:off x="390531" y="5129697"/>
            <a:ext cx="1728311" cy="172831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9" name="Google Shape;379;p27"/>
          <p:cNvSpPr txBox="1"/>
          <p:nvPr/>
        </p:nvSpPr>
        <p:spPr>
          <a:xfrm>
            <a:off x="1485903" y="2249080"/>
            <a:ext cx="10725148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2641605" y="1214279"/>
            <a:ext cx="2430463" cy="3225800"/>
          </a:xfrm>
          <a:custGeom>
            <a:avLst/>
            <a:gdLst/>
            <a:ahLst/>
            <a:cxnLst/>
            <a:rect l="l" t="t" r="r" b="b"/>
            <a:pathLst>
              <a:path w="2430463" h="3225800" extrusionOk="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2898779" y="1214279"/>
            <a:ext cx="2430463" cy="3225800"/>
          </a:xfrm>
          <a:custGeom>
            <a:avLst/>
            <a:gdLst/>
            <a:ahLst/>
            <a:cxnLst/>
            <a:rect l="l" t="t" r="r" b="b"/>
            <a:pathLst>
              <a:path w="2430463" h="3225800" extrusionOk="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27"/>
          <p:cNvGrpSpPr/>
          <p:nvPr/>
        </p:nvGrpSpPr>
        <p:grpSpPr>
          <a:xfrm>
            <a:off x="237521" y="152400"/>
            <a:ext cx="410563" cy="1612900"/>
            <a:chOff x="83821" y="0"/>
            <a:chExt cx="219636" cy="903079"/>
          </a:xfrm>
        </p:grpSpPr>
        <p:sp>
          <p:nvSpPr>
            <p:cNvPr id="383" name="Google Shape;383;p27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aphicFrame>
          <p:nvGraphicFramePr>
            <p:cNvPr id="386" name="Google Shape;386;p27"/>
            <p:cNvGraphicFramePr>
              <a:graphicFrameLocks noSel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0" imgH="0" progId="">
                    <p:embed/>
                  </p:oleObj>
                </mc:Choice>
                <mc:Fallback>
                  <p:oleObj r:id="rId3" imgW="0" imgH="0" progId="">
                    <p:embed/>
                    <p:pic>
                      <p:nvPicPr>
                        <p:cNvPr id="0" name="1" hidden="1"/>
                        <p:cNvPicPr preferRelativeResize="0">
                          <a:picLocks noSelect="1" noChangeArrowheads="1"/>
                        </p:cNvPicPr>
                        <p:nvPr/>
                      </p:nvPicPr>
                      <p:blipFill>
                        <a:blip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7" name="Google Shape;387;p27"/>
          <p:cNvSpPr/>
          <p:nvPr/>
        </p:nvSpPr>
        <p:spPr>
          <a:xfrm>
            <a:off x="4114010" y="5394451"/>
            <a:ext cx="342604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queries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monika.e11032@cumail.in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69" name="Picture 1">
            <a:extLst>
              <a:ext uri="{FF2B5EF4-FFF2-40B4-BE49-F238E27FC236}">
                <a16:creationId xmlns:a16="http://schemas.microsoft.com/office/drawing/2014/main" id="{0565E8DE-760A-487D-9978-CB7B3989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28600"/>
            <a:ext cx="1778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839789" y="457208"/>
            <a:ext cx="6745235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Outcomes</a:t>
            </a:r>
            <a:endParaRPr sz="4800" b="1"/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9789" y="1556930"/>
          <a:ext cx="11467477" cy="4783910"/>
        </p:xfrm>
        <a:graphic>
          <a:graphicData uri="http://schemas.openxmlformats.org/drawingml/2006/table">
            <a:tbl>
              <a:tblPr/>
              <a:tblGrid>
                <a:gridCol w="840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972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989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>
            <a:spLocks noGrp="1"/>
          </p:cNvSpPr>
          <p:nvPr>
            <p:ph type="title"/>
          </p:nvPr>
        </p:nvSpPr>
        <p:spPr>
          <a:xfrm>
            <a:off x="839789" y="457204"/>
            <a:ext cx="6745235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Table of Contents</a:t>
            </a:r>
            <a:endParaRPr sz="4800" b="1"/>
          </a:p>
        </p:txBody>
      </p:sp>
      <p:sp>
        <p:nvSpPr>
          <p:cNvPr id="210" name="Google Shape;210;p4"/>
          <p:cNvSpPr txBox="1">
            <a:spLocks noGrp="1"/>
          </p:cNvSpPr>
          <p:nvPr>
            <p:ph type="body" idx="2"/>
          </p:nvPr>
        </p:nvSpPr>
        <p:spPr>
          <a:xfrm>
            <a:off x="779828" y="1502764"/>
            <a:ext cx="7314861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Neural network and its working</a:t>
            </a:r>
            <a:endParaRPr sz="2800"/>
          </a:p>
          <a:p>
            <a:pPr marL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 Architectures of neural networks</a:t>
            </a:r>
            <a:endParaRPr sz="2800"/>
          </a:p>
          <a:p>
            <a:pPr marL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Learning rules for neural network.</a:t>
            </a: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/>
          </a:p>
        </p:txBody>
      </p:sp>
      <p:sp>
        <p:nvSpPr>
          <p:cNvPr id="211" name="Google Shape;211;p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"/>
          <p:cNvSpPr txBox="1">
            <a:spLocks noGrp="1"/>
          </p:cNvSpPr>
          <p:nvPr>
            <p:ph type="title"/>
          </p:nvPr>
        </p:nvSpPr>
        <p:spPr>
          <a:xfrm>
            <a:off x="921791" y="300666"/>
            <a:ext cx="10515600" cy="11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Models of a Neuron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12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30971A-CA06-4438-8530-4615C23B3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406421"/>
              </p:ext>
            </p:extLst>
          </p:nvPr>
        </p:nvGraphicFramePr>
        <p:xfrm>
          <a:off x="2032000" y="1863306"/>
          <a:ext cx="7474309" cy="4275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title"/>
          </p:nvPr>
        </p:nvSpPr>
        <p:spPr>
          <a:xfrm>
            <a:off x="1033556" y="414068"/>
            <a:ext cx="10515600" cy="109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r>
              <a:rPr lang="en-US" sz="6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McCULLOCH</a:t>
            </a:r>
            <a:r>
              <a:rPr 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–PITTS NEURON</a:t>
            </a:r>
            <a:br>
              <a:rPr 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body" idx="1"/>
          </p:nvPr>
        </p:nvSpPr>
        <p:spPr>
          <a:xfrm>
            <a:off x="2802529" y="581952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CF3DD-4B82-43FB-8D2C-D5EDF2743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1" r="2515"/>
          <a:stretch/>
        </p:blipFill>
        <p:spPr>
          <a:xfrm>
            <a:off x="577970" y="1383467"/>
            <a:ext cx="8811502" cy="5492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AD6E5-3942-4CEB-BB59-8E4602630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7E38E-BC2B-4AB2-90D8-BFB31B1C7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" r="1136"/>
          <a:stretch/>
        </p:blipFill>
        <p:spPr>
          <a:xfrm>
            <a:off x="854014" y="509289"/>
            <a:ext cx="8893835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429DD-822A-46B9-83FD-1AD23D440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3B11E-F468-4D9A-AB56-2B641A6C3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 r="1525"/>
          <a:stretch/>
        </p:blipFill>
        <p:spPr>
          <a:xfrm>
            <a:off x="923026" y="335597"/>
            <a:ext cx="7392838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C34DE-FD0F-4E2C-8E57-5A3C7EC81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7419"/>
            <a:ext cx="10515600" cy="150018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W1=W2=1</a:t>
            </a:r>
          </a:p>
          <a:p>
            <a:r>
              <a:rPr lang="en-US" b="1" dirty="0">
                <a:solidFill>
                  <a:srgbClr val="C00000"/>
                </a:solidFill>
              </a:rPr>
              <a:t>ɵ = 1.5 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C02C1-503E-4E2B-8DB4-11924CDDE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998B2-98A9-42FC-9083-19E6A27F9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" r="1543"/>
          <a:stretch/>
        </p:blipFill>
        <p:spPr>
          <a:xfrm>
            <a:off x="189780" y="1629559"/>
            <a:ext cx="7332453" cy="50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0630"/>
      </p:ext>
    </p:extLst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546</Words>
  <Application>Microsoft Office PowerPoint</Application>
  <PresentationFormat>Widescreen</PresentationFormat>
  <Paragraphs>99</Paragraphs>
  <Slides>20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Tahoma</vt:lpstr>
      <vt:lpstr>Arial Black</vt:lpstr>
      <vt:lpstr>Times New Roman</vt:lpstr>
      <vt:lpstr>Raleway Thin</vt:lpstr>
      <vt:lpstr>Calibri Light</vt:lpstr>
      <vt:lpstr>Noto Sans Symbols</vt:lpstr>
      <vt:lpstr>Unit 2.1</vt:lpstr>
      <vt:lpstr>PowerPoint Presentation</vt:lpstr>
      <vt:lpstr>Course Objectives</vt:lpstr>
      <vt:lpstr>Course Outcomes</vt:lpstr>
      <vt:lpstr>Table of Contents</vt:lpstr>
      <vt:lpstr>Models of a Neuron</vt:lpstr>
      <vt:lpstr>McCULLOCH–PITTS NEURON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Questions…</vt:lpstr>
      <vt:lpstr>References</vt:lpstr>
      <vt:lpstr>Neural Networks Literature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MONIKA SINGH</cp:lastModifiedBy>
  <cp:revision>26</cp:revision>
  <dcterms:created xsi:type="dcterms:W3CDTF">2020-06-09T06:07:05Z</dcterms:created>
  <dcterms:modified xsi:type="dcterms:W3CDTF">2022-07-30T05:27:19Z</dcterms:modified>
</cp:coreProperties>
</file>